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83" r:id="rId2"/>
    <p:sldId id="284" r:id="rId3"/>
    <p:sldId id="265" r:id="rId4"/>
    <p:sldId id="286" r:id="rId5"/>
    <p:sldId id="28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666749"/>
            <a:ext cx="8839200" cy="4396937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■ </a:t>
            </a:r>
            <a:r>
              <a:rPr lang="en-US" sz="2800" b="1" u="sng" dirty="0" smtClean="0">
                <a:solidFill>
                  <a:srgbClr val="FF0000"/>
                </a:solidFill>
              </a:rPr>
              <a:t>Tracheal </a:t>
            </a:r>
            <a:r>
              <a:rPr lang="en-US" sz="2800" b="1" u="sng" dirty="0">
                <a:solidFill>
                  <a:srgbClr val="FF0000"/>
                </a:solidFill>
              </a:rPr>
              <a:t>tube 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marL="0" indent="0" algn="just" rtl="0">
              <a:buNone/>
              <a:defRPr/>
            </a:pPr>
            <a:r>
              <a:rPr lang="en-US" sz="2800" dirty="0" smtClean="0"/>
              <a:t>(</a:t>
            </a:r>
            <a:r>
              <a:rPr lang="en-US" sz="2800" dirty="0"/>
              <a:t>endotracheal tube)</a:t>
            </a:r>
          </a:p>
          <a:p>
            <a:pPr marL="609600" indent="-609600" algn="just" rtl="0">
              <a:buFont typeface="Wingdings" pitchFamily="2" charset="2"/>
              <a:buAutoNum type="alphaUcPeriod"/>
              <a:defRPr/>
            </a:pPr>
            <a:r>
              <a:rPr lang="en-US" sz="2800" dirty="0"/>
              <a:t>Tubes with cuff</a:t>
            </a:r>
          </a:p>
          <a:p>
            <a:pPr marL="609600" indent="-609600" algn="just" rtl="0">
              <a:buFont typeface="Wingdings" pitchFamily="2" charset="2"/>
              <a:buAutoNum type="alphaUcPeriod"/>
              <a:defRPr/>
            </a:pPr>
            <a:r>
              <a:rPr lang="en-US" sz="2800" dirty="0"/>
              <a:t>Tubes without cuff</a:t>
            </a:r>
          </a:p>
          <a:p>
            <a:pPr marL="609600" indent="-609600" algn="just" rtl="0">
              <a:buNone/>
              <a:defRPr/>
            </a:pPr>
            <a:endParaRPr lang="en-US" sz="2800" dirty="0"/>
          </a:p>
          <a:p>
            <a:pPr marL="0" indent="0" algn="just" rtl="0">
              <a:buNone/>
              <a:defRPr/>
            </a:pPr>
            <a:endParaRPr lang="en-US" sz="2800" u="sng" dirty="0" smtClean="0">
              <a:latin typeface="Times New Roman"/>
              <a:cs typeface="Times New Roman"/>
            </a:endParaRPr>
          </a:p>
          <a:p>
            <a:pPr marL="0" indent="0" algn="just" rtl="0"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■ </a:t>
            </a:r>
            <a:r>
              <a:rPr lang="en-US" sz="2800" b="1" u="sng" dirty="0" smtClean="0">
                <a:solidFill>
                  <a:srgbClr val="FF0000"/>
                </a:solidFill>
              </a:rPr>
              <a:t>Face </a:t>
            </a:r>
            <a:r>
              <a:rPr lang="en-US" sz="2800" b="1" u="sng" dirty="0">
                <a:solidFill>
                  <a:srgbClr val="FF0000"/>
                </a:solidFill>
              </a:rPr>
              <a:t>mask </a:t>
            </a:r>
          </a:p>
          <a:p>
            <a:pPr marL="609600" indent="-609600" algn="just" rtl="0">
              <a:buNone/>
              <a:defRPr/>
            </a:pPr>
            <a:r>
              <a:rPr lang="en-US" sz="2800" dirty="0"/>
              <a:t>Various shape and size </a:t>
            </a:r>
            <a:endParaRPr lang="en-US" sz="2800" dirty="0" smtClean="0"/>
          </a:p>
          <a:p>
            <a:pPr marL="609600" indent="-609600" algn="just" rtl="0">
              <a:buNone/>
              <a:defRPr/>
            </a:pPr>
            <a:r>
              <a:rPr lang="en-US" sz="2800" dirty="0" smtClean="0"/>
              <a:t>according </a:t>
            </a:r>
            <a:r>
              <a:rPr lang="en-US" sz="2800" dirty="0"/>
              <a:t>to different </a:t>
            </a:r>
            <a:endParaRPr lang="en-US" sz="2800" dirty="0" smtClean="0"/>
          </a:p>
          <a:p>
            <a:pPr marL="609600" indent="-609600" algn="just" rtl="0">
              <a:buNone/>
              <a:defRPr/>
            </a:pPr>
            <a:r>
              <a:rPr lang="en-US" sz="2800" dirty="0" smtClean="0"/>
              <a:t>muzzle </a:t>
            </a:r>
            <a:r>
              <a:rPr lang="en-US" sz="2800" dirty="0"/>
              <a:t>shape</a:t>
            </a:r>
          </a:p>
          <a:p>
            <a:pPr marL="0" indent="0" algn="just" rtl="0">
              <a:buNone/>
            </a:pPr>
            <a:endParaRPr lang="fa-I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000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Anesthetic gas could be reached to the body by</a:t>
            </a:r>
            <a:endParaRPr lang="fa-IR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752600" y="3028950"/>
            <a:ext cx="601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66750"/>
            <a:ext cx="210502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611" y="696310"/>
            <a:ext cx="3000039" cy="2256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46" y="3121735"/>
            <a:ext cx="2514600" cy="1941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4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22910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Blind </a:t>
            </a:r>
            <a:r>
              <a:rPr lang="en-US" sz="2400" dirty="0"/>
              <a:t>(horse, Cow)</a:t>
            </a:r>
          </a:p>
          <a:p>
            <a:pPr marL="0" indent="0" algn="just" rtl="0">
              <a:buNone/>
              <a:defRPr/>
            </a:pPr>
            <a:r>
              <a:rPr lang="en-US" sz="2400" dirty="0"/>
              <a:t>Size 20-30 for large animals</a:t>
            </a:r>
          </a:p>
          <a:p>
            <a:pPr marL="0" indent="0" algn="just" rtl="0">
              <a:buNone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0" indent="0" algn="just" rtl="0"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With </a:t>
            </a:r>
            <a:r>
              <a:rPr lang="en-US" sz="2400" dirty="0"/>
              <a:t>the aid of </a:t>
            </a:r>
            <a:r>
              <a:rPr lang="en-US" sz="2400" dirty="0" smtClean="0"/>
              <a:t>laryngoscope</a:t>
            </a:r>
          </a:p>
          <a:p>
            <a:pPr marL="0" indent="0" algn="just" rtl="0">
              <a:buNone/>
              <a:defRPr/>
            </a:pPr>
            <a:r>
              <a:rPr lang="en-US" sz="2400" dirty="0" smtClean="0"/>
              <a:t> </a:t>
            </a:r>
            <a:r>
              <a:rPr lang="en-US" sz="2400" dirty="0"/>
              <a:t>(small animals)</a:t>
            </a:r>
          </a:p>
          <a:p>
            <a:pPr marL="0" indent="0" algn="just" rtl="0">
              <a:buNone/>
              <a:defRPr/>
            </a:pPr>
            <a:r>
              <a:rPr lang="en-US" sz="2400" dirty="0"/>
              <a:t>Size 3-9 for small animals</a:t>
            </a:r>
          </a:p>
          <a:p>
            <a:pPr marL="0" indent="0" algn="just" rtl="0">
              <a:buNone/>
              <a:defRPr/>
            </a:pPr>
            <a:endParaRPr lang="en-US" sz="2400" dirty="0"/>
          </a:p>
          <a:p>
            <a:pPr marL="0" indent="0" algn="just" rtl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114300"/>
            <a:ext cx="7162800" cy="4762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Intubation</a:t>
            </a:r>
            <a:endParaRPr lang="fa-IR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19150"/>
            <a:ext cx="4048125" cy="4048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"/>
            <a:ext cx="8839200" cy="4944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8943"/>
            <a:ext cx="8839200" cy="495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34340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Halothane 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err="1" smtClean="0"/>
              <a:t>Isoflurane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err="1" smtClean="0"/>
              <a:t>Sevoflurane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err="1" smtClean="0"/>
              <a:t>Enflurane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err="1" smtClean="0"/>
              <a:t>Desflurane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err="1" smtClean="0"/>
              <a:t>Methoxyflurane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Nitrous </a:t>
            </a:r>
            <a:r>
              <a:rPr lang="en-US" sz="2800" dirty="0"/>
              <a:t>oxide (N</a:t>
            </a:r>
            <a:r>
              <a:rPr lang="en-US" sz="2800" baseline="-25000" dirty="0"/>
              <a:t>2</a:t>
            </a:r>
            <a:r>
              <a:rPr lang="en-US" sz="2800" dirty="0"/>
              <a:t>O)</a:t>
            </a:r>
          </a:p>
          <a:p>
            <a:pPr marL="0" indent="0" algn="just" rtl="0">
              <a:buNone/>
            </a:pP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57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Inhalation </a:t>
            </a:r>
            <a:r>
              <a:rPr lang="en-US" sz="3200" dirty="0" smtClean="0"/>
              <a:t>anesthetics in clinical practice</a:t>
            </a:r>
            <a:endParaRPr lang="fa-IR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42950"/>
            <a:ext cx="3867150" cy="2447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105150"/>
            <a:ext cx="3867150" cy="1948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05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57150"/>
            <a:ext cx="8839200" cy="4972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 smtClean="0"/>
              <a:t>Halothane</a:t>
            </a:r>
          </a:p>
          <a:p>
            <a:pPr algn="just" rtl="0">
              <a:defRPr/>
            </a:pPr>
            <a:r>
              <a:rPr lang="en-US" sz="2400" dirty="0"/>
              <a:t>Cheap in price</a:t>
            </a:r>
          </a:p>
          <a:p>
            <a:pPr algn="just" rtl="0">
              <a:defRPr/>
            </a:pPr>
            <a:r>
              <a:rPr lang="en-US" sz="2400" dirty="0"/>
              <a:t>Volatile colorless nonirritant liquid</a:t>
            </a:r>
          </a:p>
          <a:p>
            <a:pPr algn="just" rtl="0">
              <a:defRPr/>
            </a:pPr>
            <a:r>
              <a:rPr lang="en-US" sz="2400" dirty="0"/>
              <a:t>Should not be exposed to light</a:t>
            </a:r>
          </a:p>
          <a:p>
            <a:pPr algn="just" rtl="0">
              <a:defRPr/>
            </a:pPr>
            <a:r>
              <a:rPr lang="en-US" sz="2400" dirty="0"/>
              <a:t>MAC 0.9% </a:t>
            </a:r>
            <a:endParaRPr lang="en-US" sz="2400" dirty="0" smtClean="0"/>
          </a:p>
          <a:p>
            <a:pPr marL="0" indent="0" algn="just" rtl="0">
              <a:buNone/>
              <a:defRPr/>
            </a:pPr>
            <a:r>
              <a:rPr lang="en-US" sz="2400" dirty="0" smtClean="0"/>
              <a:t>     (</a:t>
            </a:r>
            <a:r>
              <a:rPr lang="en-US" sz="2400" dirty="0"/>
              <a:t>Minimum Alveolar Concentration)</a:t>
            </a:r>
          </a:p>
          <a:p>
            <a:pPr algn="just" rtl="0">
              <a:defRPr/>
            </a:pPr>
            <a:r>
              <a:rPr lang="en-US" sz="2400" dirty="0"/>
              <a:t>Maintenance 1-2.5%</a:t>
            </a:r>
          </a:p>
          <a:p>
            <a:pPr algn="just" rtl="0">
              <a:defRPr/>
            </a:pPr>
            <a:r>
              <a:rPr lang="en-US" sz="2400" dirty="0"/>
              <a:t>Cardiac depressant</a:t>
            </a:r>
          </a:p>
          <a:p>
            <a:pPr algn="just" rtl="0">
              <a:defRPr/>
            </a:pPr>
            <a:r>
              <a:rPr lang="en-US" sz="2400" dirty="0"/>
              <a:t>Short period recovery</a:t>
            </a:r>
          </a:p>
          <a:p>
            <a:pPr algn="just" rtl="0">
              <a:defRPr/>
            </a:pPr>
            <a:r>
              <a:rPr lang="en-US" sz="2400" dirty="0"/>
              <a:t>Hypotension, </a:t>
            </a:r>
            <a:r>
              <a:rPr lang="en-US" sz="2400" dirty="0" err="1"/>
              <a:t>bradycardia</a:t>
            </a:r>
            <a:r>
              <a:rPr lang="en-US" sz="2400" dirty="0"/>
              <a:t>, arrhythmia,</a:t>
            </a:r>
          </a:p>
          <a:p>
            <a:pPr marL="0" indent="0" algn="ctr" rtl="0">
              <a:buNone/>
            </a:pPr>
            <a:endParaRPr lang="fa-I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742950"/>
            <a:ext cx="3571876" cy="3471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"/>
            <a:ext cx="8829676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958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CA" sz="2800" dirty="0" err="1" smtClean="0"/>
              <a:t>Isoflurane</a:t>
            </a:r>
            <a:endParaRPr lang="en-CA" sz="2800" dirty="0" smtClean="0"/>
          </a:p>
          <a:p>
            <a:pPr algn="just" rtl="0">
              <a:defRPr/>
            </a:pPr>
            <a:r>
              <a:rPr lang="en-CA" sz="2800" dirty="0"/>
              <a:t>Newer volatile anesthetic</a:t>
            </a:r>
          </a:p>
          <a:p>
            <a:pPr algn="just" rtl="0">
              <a:defRPr/>
            </a:pPr>
            <a:r>
              <a:rPr lang="en-CA" sz="2800" dirty="0"/>
              <a:t>MAC: 1.2</a:t>
            </a:r>
          </a:p>
          <a:p>
            <a:pPr algn="just" rtl="0">
              <a:defRPr/>
            </a:pPr>
            <a:r>
              <a:rPr lang="en-CA" sz="2800" dirty="0"/>
              <a:t>Boiling point: 48.5 degree </a:t>
            </a:r>
            <a:r>
              <a:rPr lang="en-CA" sz="2800" dirty="0" err="1"/>
              <a:t>celcius</a:t>
            </a:r>
            <a:endParaRPr lang="en-CA" sz="2800" dirty="0"/>
          </a:p>
          <a:p>
            <a:pPr algn="just" rtl="0">
              <a:defRPr/>
            </a:pPr>
            <a:r>
              <a:rPr lang="en-CA" sz="2800" dirty="0" err="1"/>
              <a:t>Nonflammable</a:t>
            </a:r>
            <a:endParaRPr lang="en-CA" sz="2800" dirty="0"/>
          </a:p>
          <a:p>
            <a:pPr algn="just" rtl="0">
              <a:defRPr/>
            </a:pPr>
            <a:r>
              <a:rPr lang="en-CA" sz="2800" dirty="0"/>
              <a:t>Induction and recovery are rapid</a:t>
            </a:r>
          </a:p>
          <a:p>
            <a:pPr algn="just" rtl="0">
              <a:defRPr/>
            </a:pPr>
            <a:r>
              <a:rPr lang="en-CA" sz="2800" dirty="0"/>
              <a:t>Mild pungency</a:t>
            </a:r>
          </a:p>
          <a:p>
            <a:pPr marL="0" indent="0" algn="ctr" rtl="0">
              <a:buNone/>
            </a:pP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1" t="3473" r="34198" b="7025"/>
          <a:stretch/>
        </p:blipFill>
        <p:spPr>
          <a:xfrm>
            <a:off x="6553200" y="199696"/>
            <a:ext cx="2364829" cy="46035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22" t="5842" r="4340" b="16063"/>
          <a:stretch/>
        </p:blipFill>
        <p:spPr>
          <a:xfrm>
            <a:off x="76200" y="57150"/>
            <a:ext cx="8915400" cy="4962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57200" y="1123950"/>
            <a:ext cx="1981200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advantage</a:t>
            </a:r>
            <a:endParaRPr lang="fa-IR" sz="2400" dirty="0"/>
          </a:p>
        </p:txBody>
      </p:sp>
      <p:sp>
        <p:nvSpPr>
          <p:cNvPr id="6" name="Rectangle 5"/>
          <p:cNvSpPr/>
          <p:nvPr/>
        </p:nvSpPr>
        <p:spPr>
          <a:xfrm>
            <a:off x="5029200" y="1139059"/>
            <a:ext cx="2514600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Disadvantage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4971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148</Words>
  <Application>Microsoft Office PowerPoint</Application>
  <PresentationFormat>On-screen Show (16:9)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Anesthetic gas could be reached to the body by</vt:lpstr>
      <vt:lpstr>Intubation</vt:lpstr>
      <vt:lpstr>Inhalation anesthetics in clinical practice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2019-04-09T07:53:31Z</dcterms:modified>
  <cp:contentStatus/>
</cp:coreProperties>
</file>